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6" r:id="rId13"/>
    <p:sldId id="269" r:id="rId14"/>
    <p:sldId id="270" r:id="rId15"/>
    <p:sldId id="271" r:id="rId16"/>
  </p:sldIdLst>
  <p:sldSz cx="9144000" cy="6858000" type="screen4x3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20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8000"/>
    <a:srgbClr val="FF0000"/>
    <a:srgbClr val="FBB4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146" autoAdjust="0"/>
  </p:normalViewPr>
  <p:slideViewPr>
    <p:cSldViewPr>
      <p:cViewPr varScale="1">
        <p:scale>
          <a:sx n="74" d="100"/>
          <a:sy n="74" d="100"/>
        </p:scale>
        <p:origin x="486" y="72"/>
      </p:cViewPr>
      <p:guideLst>
        <p:guide orient="horz" pos="2205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4021138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35443F2B-100B-410C-BA3A-64A9DBDE0C45}" type="datetimeFigureOut">
              <a:rPr lang="de-DE"/>
              <a:pPr>
                <a:defRPr/>
              </a:pPr>
              <a:t>14.09.2017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279525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709613" y="4926013"/>
            <a:ext cx="5680075" cy="402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4021138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D4306FA8-B270-4362-ABBC-ACAEE134344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604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4306FA8-B270-4362-ABBC-ACAEE1343443}" type="slidenum">
              <a:rPr lang="de-DE" smtClean="0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8095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4306FA8-B270-4362-ABBC-ACAEE1343443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3228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4306FA8-B270-4362-ABBC-ACAEE1343443}" type="slidenum">
              <a:rPr lang="de-DE" smtClean="0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9230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"/>
          <p:cNvSpPr>
            <a:spLocks noChangeArrowheads="1"/>
          </p:cNvSpPr>
          <p:nvPr userDrawn="1"/>
        </p:nvSpPr>
        <p:spPr bwMode="auto">
          <a:xfrm>
            <a:off x="0" y="6640513"/>
            <a:ext cx="9144000" cy="227012"/>
          </a:xfrm>
          <a:prstGeom prst="rect">
            <a:avLst/>
          </a:prstGeom>
          <a:solidFill>
            <a:srgbClr val="FFCC00">
              <a:alpha val="20000"/>
            </a:srgbClr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de-DE" sz="1000">
              <a:cs typeface="+mn-cs"/>
            </a:endParaRPr>
          </a:p>
        </p:txBody>
      </p:sp>
      <p:sp>
        <p:nvSpPr>
          <p:cNvPr id="5" name="Rechteck 15"/>
          <p:cNvSpPr/>
          <p:nvPr userDrawn="1"/>
        </p:nvSpPr>
        <p:spPr>
          <a:xfrm>
            <a:off x="0" y="577850"/>
            <a:ext cx="323850" cy="3057525"/>
          </a:xfrm>
          <a:prstGeom prst="rect">
            <a:avLst/>
          </a:prstGeom>
          <a:solidFill>
            <a:srgbClr val="FCA5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/>
          </a:p>
        </p:txBody>
      </p:sp>
      <p:sp>
        <p:nvSpPr>
          <p:cNvPr id="6" name="Rechteck 17"/>
          <p:cNvSpPr/>
          <p:nvPr userDrawn="1"/>
        </p:nvSpPr>
        <p:spPr>
          <a:xfrm flipV="1">
            <a:off x="0" y="3573463"/>
            <a:ext cx="9144000" cy="7143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2"/>
          <p:cNvSpPr txBox="1">
            <a:spLocks noChangeArrowheads="1"/>
          </p:cNvSpPr>
          <p:nvPr userDrawn="1"/>
        </p:nvSpPr>
        <p:spPr bwMode="auto">
          <a:xfrm>
            <a:off x="233363" y="6629400"/>
            <a:ext cx="2609850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>
              <a:defRPr/>
            </a:pPr>
            <a:r>
              <a:rPr lang="de-DE" sz="1000" dirty="0" smtClean="0">
                <a:latin typeface="Calibri" pitchFamily="34" charset="0"/>
                <a:ea typeface="ヒラギノ角ゴ Pro W3"/>
                <a:cs typeface="ヒラギノ角ゴ Pro W3"/>
              </a:rPr>
              <a:t>F.</a:t>
            </a:r>
            <a:r>
              <a:rPr lang="de-DE" sz="1000" baseline="0" dirty="0" smtClean="0">
                <a:latin typeface="Calibri" pitchFamily="34" charset="0"/>
                <a:ea typeface="ヒラギノ角ゴ Pro W3"/>
                <a:cs typeface="ヒラギノ角ゴ Pro W3"/>
              </a:rPr>
              <a:t> Zunhammer</a:t>
            </a:r>
            <a:r>
              <a:rPr lang="de-DE" sz="1000" dirty="0" smtClean="0">
                <a:latin typeface="Calibri" pitchFamily="34" charset="0"/>
                <a:ea typeface="ヒラギノ角ゴ Pro W3"/>
                <a:cs typeface="ヒラギノ角ゴ Pro W3"/>
              </a:rPr>
              <a:t>, September </a:t>
            </a:r>
            <a:r>
              <a:rPr lang="de-DE" sz="1000" dirty="0">
                <a:latin typeface="Calibri" pitchFamily="34" charset="0"/>
                <a:ea typeface="ヒラギノ角ゴ Pro W3"/>
                <a:cs typeface="ヒラギノ角ゴ Pro W3"/>
              </a:rPr>
              <a:t>2017</a:t>
            </a:r>
          </a:p>
        </p:txBody>
      </p:sp>
      <p:sp>
        <p:nvSpPr>
          <p:cNvPr id="3" name="Textfeld 3"/>
          <p:cNvSpPr txBox="1">
            <a:spLocks noChangeArrowheads="1"/>
          </p:cNvSpPr>
          <p:nvPr userDrawn="1"/>
        </p:nvSpPr>
        <p:spPr bwMode="auto">
          <a:xfrm>
            <a:off x="4275138" y="6630988"/>
            <a:ext cx="593725" cy="246062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000" dirty="0">
                <a:solidFill>
                  <a:srgbClr val="000000"/>
                </a:solidFill>
                <a:latin typeface="+mj-lt"/>
                <a:ea typeface="ヒラギノ角ゴ Pro W3" charset="-128"/>
                <a:cs typeface="+mn-cs"/>
              </a:rPr>
              <a:t> - </a:t>
            </a:r>
            <a:fld id="{D65EA2D2-994D-43D2-AC91-F67D7AD29BA8}" type="slidenum">
              <a:rPr lang="de-DE" sz="1000" smtClean="0">
                <a:solidFill>
                  <a:srgbClr val="000000"/>
                </a:solidFill>
                <a:latin typeface="+mj-lt"/>
                <a:ea typeface="ヒラギノ角ゴ Pro W3" charset="-128"/>
                <a:cs typeface="+mn-cs"/>
              </a:rPr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r>
              <a:rPr lang="de-DE" sz="1000" dirty="0">
                <a:solidFill>
                  <a:srgbClr val="000000"/>
                </a:solidFill>
                <a:latin typeface="+mj-lt"/>
                <a:ea typeface="ヒラギノ角ゴ Pro W3" charset="-128"/>
                <a:cs typeface="+mn-cs"/>
              </a:rPr>
              <a:t> -</a:t>
            </a:r>
          </a:p>
        </p:txBody>
      </p:sp>
      <p:cxnSp>
        <p:nvCxnSpPr>
          <p:cNvPr id="4" name="Gerade Verbindung 13"/>
          <p:cNvCxnSpPr/>
          <p:nvPr userDrawn="1"/>
        </p:nvCxnSpPr>
        <p:spPr>
          <a:xfrm flipV="1">
            <a:off x="0" y="476250"/>
            <a:ext cx="9144000" cy="422"/>
          </a:xfrm>
          <a:prstGeom prst="line">
            <a:avLst/>
          </a:prstGeom>
          <a:ln w="38100">
            <a:solidFill>
              <a:srgbClr val="FBB4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2"/>
          <p:cNvSpPr txBox="1">
            <a:spLocks noChangeArrowheads="1"/>
          </p:cNvSpPr>
          <p:nvPr userDrawn="1"/>
        </p:nvSpPr>
        <p:spPr bwMode="auto">
          <a:xfrm>
            <a:off x="6526974" y="6629400"/>
            <a:ext cx="2609850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r">
              <a:defRPr/>
            </a:pPr>
            <a:r>
              <a:rPr lang="en-GB" sz="1000" noProof="0" dirty="0" smtClean="0">
                <a:latin typeface="Calibri" pitchFamily="34" charset="0"/>
                <a:ea typeface="ヒラギノ角ゴ Pro W3"/>
                <a:cs typeface="ヒラギノ角ゴ Pro W3"/>
              </a:rPr>
              <a:t>Estimating the price of used</a:t>
            </a:r>
            <a:r>
              <a:rPr lang="en-GB" sz="1000" baseline="0" noProof="0" dirty="0" smtClean="0">
                <a:latin typeface="Calibri" pitchFamily="34" charset="0"/>
                <a:ea typeface="ヒラギノ角ゴ Pro W3"/>
                <a:cs typeface="ヒラギノ角ゴ Pro W3"/>
              </a:rPr>
              <a:t> cars</a:t>
            </a:r>
            <a:endParaRPr lang="en-GB" sz="1000" noProof="0" dirty="0">
              <a:latin typeface="Calibri" pitchFamily="34" charset="0"/>
              <a:ea typeface="ヒラギノ角ゴ Pro W3"/>
              <a:cs typeface="ヒラギノ角ゴ Pro W3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6"/>
          <p:cNvSpPr/>
          <p:nvPr userDrawn="1"/>
        </p:nvSpPr>
        <p:spPr>
          <a:xfrm>
            <a:off x="1547813" y="2649538"/>
            <a:ext cx="6840537" cy="1223962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/>
          </a:p>
        </p:txBody>
      </p:sp>
      <p:sp>
        <p:nvSpPr>
          <p:cNvPr id="4" name="Rechteck 8"/>
          <p:cNvSpPr/>
          <p:nvPr userDrawn="1"/>
        </p:nvSpPr>
        <p:spPr>
          <a:xfrm>
            <a:off x="1547813" y="3873500"/>
            <a:ext cx="6840537" cy="47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/>
          </a:p>
        </p:txBody>
      </p:sp>
      <p:sp>
        <p:nvSpPr>
          <p:cNvPr id="5" name="Textfeld 3"/>
          <p:cNvSpPr txBox="1">
            <a:spLocks noChangeArrowheads="1"/>
          </p:cNvSpPr>
          <p:nvPr userDrawn="1"/>
        </p:nvSpPr>
        <p:spPr bwMode="auto">
          <a:xfrm>
            <a:off x="4275138" y="6630988"/>
            <a:ext cx="593725" cy="246062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000" dirty="0">
                <a:solidFill>
                  <a:srgbClr val="000000"/>
                </a:solidFill>
                <a:latin typeface="+mj-lt"/>
                <a:ea typeface="ヒラギノ角ゴ Pro W3" charset="-128"/>
                <a:cs typeface="+mn-cs"/>
              </a:rPr>
              <a:t> - </a:t>
            </a:r>
            <a:fld id="{A6F1950B-978F-421D-84E4-894B050D7B11}" type="slidenum">
              <a:rPr lang="de-DE" sz="1000" smtClean="0">
                <a:solidFill>
                  <a:srgbClr val="000000"/>
                </a:solidFill>
                <a:latin typeface="+mj-lt"/>
                <a:ea typeface="ヒラギノ角ゴ Pro W3" charset="-128"/>
                <a:cs typeface="+mn-cs"/>
              </a:rPr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r>
              <a:rPr lang="de-DE" sz="1000" dirty="0">
                <a:solidFill>
                  <a:srgbClr val="000000"/>
                </a:solidFill>
                <a:latin typeface="+mj-lt"/>
                <a:ea typeface="ヒラギノ角ゴ Pro W3" charset="-128"/>
                <a:cs typeface="+mn-cs"/>
              </a:rPr>
              <a:t> -</a:t>
            </a:r>
          </a:p>
        </p:txBody>
      </p:sp>
      <p:sp>
        <p:nvSpPr>
          <p:cNvPr id="7" name="Textfeld 2"/>
          <p:cNvSpPr txBox="1">
            <a:spLocks noChangeArrowheads="1"/>
          </p:cNvSpPr>
          <p:nvPr userDrawn="1"/>
        </p:nvSpPr>
        <p:spPr bwMode="auto">
          <a:xfrm>
            <a:off x="233363" y="6629400"/>
            <a:ext cx="2609850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>
              <a:defRPr/>
            </a:pPr>
            <a:r>
              <a:rPr lang="de-DE" sz="1000" dirty="0" smtClean="0">
                <a:latin typeface="Calibri" pitchFamily="34" charset="0"/>
                <a:ea typeface="ヒラギノ角ゴ Pro W3"/>
                <a:cs typeface="ヒラギノ角ゴ Pro W3"/>
              </a:rPr>
              <a:t>F. Zunhammer, September 2017</a:t>
            </a:r>
            <a:endParaRPr lang="de-DE" sz="1000" dirty="0">
              <a:latin typeface="Calibri" pitchFamily="34" charset="0"/>
              <a:ea typeface="ヒラギノ角ゴ Pro W3"/>
              <a:cs typeface="ヒラギノ角ゴ Pro W3"/>
            </a:endParaRPr>
          </a:p>
        </p:txBody>
      </p:sp>
      <p:sp>
        <p:nvSpPr>
          <p:cNvPr id="8" name="Textfeld 2"/>
          <p:cNvSpPr txBox="1">
            <a:spLocks noChangeArrowheads="1"/>
          </p:cNvSpPr>
          <p:nvPr userDrawn="1"/>
        </p:nvSpPr>
        <p:spPr bwMode="auto">
          <a:xfrm>
            <a:off x="6526974" y="6629400"/>
            <a:ext cx="2609850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r">
              <a:defRPr/>
            </a:pPr>
            <a:r>
              <a:rPr lang="en-GB" sz="1000" noProof="0" dirty="0" smtClean="0">
                <a:latin typeface="Calibri" pitchFamily="34" charset="0"/>
                <a:ea typeface="ヒラギノ角ゴ Pro W3"/>
                <a:cs typeface="ヒラギノ角ゴ Pro W3"/>
              </a:rPr>
              <a:t>Estimating the price of used</a:t>
            </a:r>
            <a:r>
              <a:rPr lang="en-GB" sz="1000" baseline="0" noProof="0" dirty="0" smtClean="0">
                <a:latin typeface="Calibri" pitchFamily="34" charset="0"/>
                <a:ea typeface="ヒラギノ角ゴ Pro W3"/>
                <a:cs typeface="ヒラギノ角ゴ Pro W3"/>
              </a:rPr>
              <a:t> cars</a:t>
            </a:r>
            <a:endParaRPr lang="en-GB" sz="1000" noProof="0" dirty="0">
              <a:latin typeface="Calibri" pitchFamily="34" charset="0"/>
              <a:ea typeface="ヒラギノ角ゴ Pro W3"/>
              <a:cs typeface="ヒラギノ角ゴ Pro W3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/>
          <p:cNvSpPr>
            <a:spLocks noChangeArrowheads="1"/>
          </p:cNvSpPr>
          <p:nvPr userDrawn="1"/>
        </p:nvSpPr>
        <p:spPr bwMode="auto">
          <a:xfrm>
            <a:off x="0" y="6640513"/>
            <a:ext cx="9144000" cy="227012"/>
          </a:xfrm>
          <a:prstGeom prst="rect">
            <a:avLst/>
          </a:prstGeom>
          <a:solidFill>
            <a:srgbClr val="FFCC00">
              <a:alpha val="20000"/>
            </a:srgbClr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de-DE" sz="1000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streliablecarbrands.com/de/these-are-the-finalists-car-of-the-year-in-europe/" TargetMode="External"/><Relationship Id="rId7" Type="http://schemas.openxmlformats.org/officeDocument/2006/relationships/hyperlink" Target="http://www.bodo-ramelow.de/uploads/pics/lustiges_auto.jpg" TargetMode="External"/><Relationship Id="rId2" Type="http://schemas.openxmlformats.org/officeDocument/2006/relationships/hyperlink" Target="https://www.pinterest.de/pin/713679872170088360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moblie.de/" TargetMode="External"/><Relationship Id="rId5" Type="http://schemas.openxmlformats.org/officeDocument/2006/relationships/hyperlink" Target="http://cdn.newsapi.com.au/image/v1/9aceaf33b0dec46654cd8b6575c2980e?width=1024" TargetMode="External"/><Relationship Id="rId4" Type="http://schemas.openxmlformats.org/officeDocument/2006/relationships/hyperlink" Target="http://www.checkcity.com/blog/2013/04/how-to-purchase-a-used-car-that-will-las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likmustafa89/usedCarDatabase" TargetMode="External"/><Relationship Id="rId2" Type="http://schemas.openxmlformats.org/officeDocument/2006/relationships/hyperlink" Target="https://github.com/dkeske/CarPric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xiaofeifei1800/Car-price-Predictio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3"/>
          <p:cNvSpPr txBox="1">
            <a:spLocks noChangeArrowheads="1"/>
          </p:cNvSpPr>
          <p:nvPr/>
        </p:nvSpPr>
        <p:spPr bwMode="auto">
          <a:xfrm>
            <a:off x="215900" y="5849938"/>
            <a:ext cx="8675688" cy="60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de-DE" altLang="de-DE" sz="1600" dirty="0" smtClean="0">
                <a:latin typeface="Calibri" pitchFamily="34" charset="0"/>
              </a:rPr>
              <a:t>Florian Zunhammer</a:t>
            </a:r>
          </a:p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de-DE" altLang="de-DE" sz="1600" dirty="0" smtClean="0">
                <a:latin typeface="Calibri" pitchFamily="34" charset="0"/>
              </a:rPr>
              <a:t>September </a:t>
            </a:r>
            <a:r>
              <a:rPr lang="en-US" altLang="de-DE" sz="1600" dirty="0" smtClean="0">
                <a:latin typeface="Calibri" pitchFamily="34" charset="0"/>
              </a:rPr>
              <a:t>201</a:t>
            </a:r>
            <a:r>
              <a:rPr lang="de-DE" altLang="de-DE" sz="1600" dirty="0">
                <a:latin typeface="Calibri" pitchFamily="34" charset="0"/>
              </a:rPr>
              <a:t>7</a:t>
            </a:r>
          </a:p>
        </p:txBody>
      </p:sp>
      <p:sp>
        <p:nvSpPr>
          <p:cNvPr id="6147" name="Rectangle 3"/>
          <p:cNvSpPr txBox="1">
            <a:spLocks noChangeArrowheads="1"/>
          </p:cNvSpPr>
          <p:nvPr/>
        </p:nvSpPr>
        <p:spPr bwMode="auto">
          <a:xfrm>
            <a:off x="228779" y="4077072"/>
            <a:ext cx="8675688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GB" altLang="de-DE" sz="2400" b="1" dirty="0" smtClean="0">
                <a:latin typeface="Calibri" pitchFamily="34" charset="0"/>
              </a:rPr>
              <a:t>Predicting the price of used cars using machine learning techniques</a:t>
            </a:r>
            <a:endParaRPr lang="en-GB" altLang="de-DE" sz="2400" b="1" baseline="-25000" dirty="0">
              <a:latin typeface="Calibri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64" b="21413"/>
          <a:stretch/>
        </p:blipFill>
        <p:spPr>
          <a:xfrm>
            <a:off x="327145" y="574438"/>
            <a:ext cx="8816855" cy="298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11560" y="980728"/>
            <a:ext cx="77048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Additional features: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car make (e.g. Ford, Opel, Chrysler, …) 	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GB" dirty="0" smtClean="0"/>
              <a:t> 53 features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car model (e.g. Escort, Astra, Voyager, ...) 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GB" dirty="0" smtClean="0"/>
              <a:t> 123 features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category (e.g. Van, </a:t>
            </a:r>
            <a:r>
              <a:rPr lang="en-GB" dirty="0" err="1" smtClean="0"/>
              <a:t>Cabrio</a:t>
            </a:r>
            <a:r>
              <a:rPr lang="en-GB" dirty="0" smtClean="0"/>
              <a:t>, Kombi, …) 	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GB" dirty="0" smtClean="0"/>
              <a:t> 20 features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0" y="3131106"/>
            <a:ext cx="27879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48,072 x 204 data matrix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325470" y="0"/>
            <a:ext cx="6493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Multivariate linear regression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140739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503542"/>
            <a:ext cx="4392487" cy="30036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25470" y="0"/>
            <a:ext cx="6493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Multivariate linear regression</a:t>
            </a:r>
            <a:endParaRPr lang="en-GB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7" y="3500439"/>
            <a:ext cx="4536503" cy="30979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40913"/>
              </p:ext>
            </p:extLst>
          </p:nvPr>
        </p:nvGraphicFramePr>
        <p:xfrm>
          <a:off x="5004048" y="2059096"/>
          <a:ext cx="3614596" cy="2896096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807298"/>
                <a:gridCol w="1807298"/>
              </a:tblGrid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203 </a:t>
                      </a:r>
                      <a:r>
                        <a:rPr lang="de-DE" dirty="0" err="1" smtClean="0"/>
                        <a:t>features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r</a:t>
                      </a:r>
                      <a:r>
                        <a:rPr lang="de-DE" baseline="30000" dirty="0" smtClean="0"/>
                        <a:t>2</a:t>
                      </a:r>
                      <a:r>
                        <a:rPr lang="de-DE" dirty="0" smtClean="0"/>
                        <a:t> score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training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81.34%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test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-4.43e20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validation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-5.44e21</a:t>
                      </a:r>
                      <a:endParaRPr lang="de-DE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8931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25470" y="0"/>
            <a:ext cx="6493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Support vector machine</a:t>
            </a:r>
            <a:endParaRPr lang="en-GB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07504" y="6237312"/>
            <a:ext cx="61575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 smtClean="0"/>
              <a:t>svm</a:t>
            </a:r>
            <a:r>
              <a:rPr lang="en-GB" sz="1600" dirty="0" smtClean="0"/>
              <a:t> parameters not optimized: gamma=0.1, C=1.0</a:t>
            </a:r>
            <a:endParaRPr lang="en-GB" sz="1600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0738779"/>
              </p:ext>
            </p:extLst>
          </p:nvPr>
        </p:nvGraphicFramePr>
        <p:xfrm>
          <a:off x="107504" y="2261096"/>
          <a:ext cx="2841908" cy="2896096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420954"/>
                <a:gridCol w="1420954"/>
              </a:tblGrid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8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err="1" smtClean="0"/>
                        <a:t>features</a:t>
                      </a:r>
                      <a:endParaRPr lang="de-DE" dirty="0" smtClean="0"/>
                    </a:p>
                    <a:p>
                      <a:pPr algn="ctr"/>
                      <a:r>
                        <a:rPr lang="de-DE" dirty="0" smtClean="0"/>
                        <a:t>linear </a:t>
                      </a:r>
                      <a:r>
                        <a:rPr lang="de-DE" dirty="0" err="1" smtClean="0"/>
                        <a:t>kernel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r</a:t>
                      </a:r>
                      <a:r>
                        <a:rPr lang="de-DE" baseline="30000" dirty="0" smtClean="0"/>
                        <a:t>2</a:t>
                      </a:r>
                      <a:r>
                        <a:rPr lang="de-DE" dirty="0" smtClean="0"/>
                        <a:t> score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training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73.00%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test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71.66%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validation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71.16%</a:t>
                      </a:r>
                      <a:endParaRPr lang="de-DE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1611189"/>
              </p:ext>
            </p:extLst>
          </p:nvPr>
        </p:nvGraphicFramePr>
        <p:xfrm>
          <a:off x="3151046" y="2036614"/>
          <a:ext cx="2841908" cy="2896096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420954"/>
                <a:gridCol w="1420954"/>
              </a:tblGrid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baseline="0" dirty="0" smtClean="0"/>
                        <a:t>203 </a:t>
                      </a:r>
                      <a:r>
                        <a:rPr lang="de-DE" dirty="0" err="1" smtClean="0"/>
                        <a:t>features</a:t>
                      </a:r>
                      <a:endParaRPr lang="de-DE" dirty="0" smtClean="0"/>
                    </a:p>
                    <a:p>
                      <a:pPr algn="ctr"/>
                      <a:r>
                        <a:rPr lang="de-DE" dirty="0" smtClean="0"/>
                        <a:t>linear </a:t>
                      </a:r>
                      <a:r>
                        <a:rPr lang="de-DE" dirty="0" err="1" smtClean="0"/>
                        <a:t>kernel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r</a:t>
                      </a:r>
                      <a:r>
                        <a:rPr lang="de-DE" baseline="30000" dirty="0" smtClean="0"/>
                        <a:t>2</a:t>
                      </a:r>
                      <a:r>
                        <a:rPr lang="de-DE" dirty="0" smtClean="0"/>
                        <a:t> score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training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81.39%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test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79.43%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validation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79.05%</a:t>
                      </a:r>
                      <a:endParaRPr lang="de-DE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796413"/>
              </p:ext>
            </p:extLst>
          </p:nvPr>
        </p:nvGraphicFramePr>
        <p:xfrm>
          <a:off x="6204356" y="1613024"/>
          <a:ext cx="2845168" cy="2897871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753279"/>
                <a:gridCol w="1091889"/>
              </a:tblGrid>
              <a:tr h="870279">
                <a:tc>
                  <a:txBody>
                    <a:bodyPr/>
                    <a:lstStyle/>
                    <a:p>
                      <a:pPr algn="ctr"/>
                      <a:r>
                        <a:rPr lang="de-DE" baseline="0" dirty="0" smtClean="0"/>
                        <a:t>203 </a:t>
                      </a:r>
                      <a:r>
                        <a:rPr lang="de-DE" dirty="0" err="1" smtClean="0"/>
                        <a:t>features</a:t>
                      </a:r>
                      <a:endParaRPr lang="de-DE" dirty="0" smtClean="0"/>
                    </a:p>
                    <a:p>
                      <a:pPr algn="ctr"/>
                      <a:r>
                        <a:rPr lang="de-DE" dirty="0" err="1" smtClean="0"/>
                        <a:t>poly</a:t>
                      </a:r>
                      <a:r>
                        <a:rPr lang="de-DE" dirty="0" smtClean="0"/>
                        <a:t>.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err="1" smtClean="0"/>
                        <a:t>kernel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r</a:t>
                      </a:r>
                      <a:r>
                        <a:rPr lang="de-DE" baseline="30000" dirty="0" smtClean="0"/>
                        <a:t>2</a:t>
                      </a:r>
                      <a:r>
                        <a:rPr lang="de-DE" dirty="0" smtClean="0"/>
                        <a:t> score</a:t>
                      </a:r>
                      <a:endParaRPr lang="de-DE" dirty="0"/>
                    </a:p>
                  </a:txBody>
                  <a:tcPr anchor="ctr"/>
                </a:tc>
              </a:tr>
              <a:tr h="6758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training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86.24%</a:t>
                      </a:r>
                      <a:endParaRPr lang="de-DE" dirty="0"/>
                    </a:p>
                  </a:txBody>
                  <a:tcPr anchor="ctr"/>
                </a:tc>
              </a:tr>
              <a:tr h="6758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test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83.20%</a:t>
                      </a:r>
                      <a:endParaRPr lang="de-DE" dirty="0"/>
                    </a:p>
                  </a:txBody>
                  <a:tcPr anchor="ctr"/>
                </a:tc>
              </a:tr>
              <a:tr h="6758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validation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83.23%</a:t>
                      </a:r>
                      <a:endParaRPr lang="de-DE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38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25470" y="0"/>
            <a:ext cx="6493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Summary</a:t>
            </a:r>
            <a:endParaRPr lang="en-GB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620688"/>
            <a:ext cx="849694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 smtClean="0"/>
              <a:t>Data mining</a:t>
            </a:r>
          </a:p>
          <a:p>
            <a:endParaRPr lang="en-GB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html scraping from mobile.de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storage of the data in an SQL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in total 48,072 processed car ads available</a:t>
            </a:r>
          </a:p>
          <a:p>
            <a:endParaRPr lang="en-GB" dirty="0" smtClean="0"/>
          </a:p>
          <a:p>
            <a:r>
              <a:rPr lang="en-GB" u="sng" dirty="0" smtClean="0"/>
              <a:t>Data analysis</a:t>
            </a:r>
          </a:p>
          <a:p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Linear regression yields a usable model for the prediction of car prices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Linear regression model fails when the complexity of the data is too high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SVM models are able to deal with more complex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non-linear models seem to have a better prediction quality than linear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u="sng" dirty="0" smtClean="0"/>
              <a:t>Discussion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compared to other publications, the regression scores are a bit 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the great amount of variance in this dataset might decrease the quality of the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For better results, even more data could be collected and natural language processing could be used (e.g. find “TÜV” or “no TÜV” as keywords)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058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25" y="1407510"/>
            <a:ext cx="5619750" cy="42100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25470" y="0"/>
            <a:ext cx="6493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Thank you for your attention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1222287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9552" y="1268760"/>
            <a:ext cx="8676456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/>
              <a:t>Slide 1: 	</a:t>
            </a:r>
            <a:r>
              <a:rPr lang="de-DE" sz="1400" dirty="0" smtClean="0">
                <a:hlinkClick r:id="rId2"/>
              </a:rPr>
              <a:t>https</a:t>
            </a:r>
            <a:r>
              <a:rPr lang="de-DE" sz="1400" dirty="0">
                <a:hlinkClick r:id="rId2"/>
              </a:rPr>
              <a:t>://www.pinterest.de/pin/713679872170088360</a:t>
            </a:r>
            <a:r>
              <a:rPr lang="de-DE" sz="1400" dirty="0" smtClean="0">
                <a:hlinkClick r:id="rId2"/>
              </a:rPr>
              <a:t>/</a:t>
            </a:r>
            <a:endParaRPr lang="de-DE" sz="1400" dirty="0" smtClean="0"/>
          </a:p>
          <a:p>
            <a:r>
              <a:rPr lang="de-DE" sz="1400" dirty="0" smtClean="0"/>
              <a:t>Slide 2:</a:t>
            </a:r>
            <a:r>
              <a:rPr lang="de-DE" sz="1400" dirty="0"/>
              <a:t>	</a:t>
            </a:r>
            <a:r>
              <a:rPr lang="de-DE" sz="1400" dirty="0">
                <a:hlinkClick r:id="rId3"/>
              </a:rPr>
              <a:t>http://www.mostreliablecarbrands.com/de/these-are-the-finalists-car-of-the-year-in-europe</a:t>
            </a:r>
            <a:r>
              <a:rPr lang="de-DE" sz="1400" dirty="0" smtClean="0">
                <a:hlinkClick r:id="rId3"/>
              </a:rPr>
              <a:t>/</a:t>
            </a:r>
            <a:endParaRPr lang="de-DE" sz="1400" dirty="0" smtClean="0"/>
          </a:p>
          <a:p>
            <a:r>
              <a:rPr lang="de-DE" sz="1400" dirty="0"/>
              <a:t>	</a:t>
            </a:r>
            <a:r>
              <a:rPr lang="de-DE" sz="1400" dirty="0">
                <a:hlinkClick r:id="rId4"/>
              </a:rPr>
              <a:t>http://www.checkcity.com/blog/2013/04/how-to-purchase-a-used-car-that-will-last</a:t>
            </a:r>
            <a:r>
              <a:rPr lang="de-DE" sz="1400" dirty="0" smtClean="0">
                <a:hlinkClick r:id="rId4"/>
              </a:rPr>
              <a:t>/</a:t>
            </a:r>
            <a:endParaRPr lang="de-DE" sz="1400" dirty="0" smtClean="0"/>
          </a:p>
          <a:p>
            <a:r>
              <a:rPr lang="de-DE" sz="1400" dirty="0" smtClean="0"/>
              <a:t>Slide 3:</a:t>
            </a:r>
            <a:r>
              <a:rPr lang="de-DE" sz="1400" dirty="0"/>
              <a:t>	</a:t>
            </a:r>
            <a:r>
              <a:rPr lang="de-DE" sz="1400" dirty="0">
                <a:hlinkClick r:id="rId5"/>
              </a:rPr>
              <a:t>http://</a:t>
            </a:r>
            <a:r>
              <a:rPr lang="de-DE" sz="1400" dirty="0" smtClean="0">
                <a:hlinkClick r:id="rId5"/>
              </a:rPr>
              <a:t>cdn.newsapi.com.au/image/v1/9aceaf33b0dec46654cd8b6575c2980e?width=1024</a:t>
            </a:r>
            <a:endParaRPr lang="de-DE" sz="1400" dirty="0" smtClean="0"/>
          </a:p>
          <a:p>
            <a:r>
              <a:rPr lang="de-DE" sz="1400" dirty="0" smtClean="0"/>
              <a:t>Slide 5:	</a:t>
            </a:r>
            <a:r>
              <a:rPr lang="de-DE" sz="1400" dirty="0" smtClean="0">
                <a:hlinkClick r:id="rId6"/>
              </a:rPr>
              <a:t>http://www.moblie.de</a:t>
            </a:r>
            <a:endParaRPr lang="de-DE" sz="1400" dirty="0" smtClean="0"/>
          </a:p>
          <a:p>
            <a:r>
              <a:rPr lang="de-DE" sz="1400" dirty="0" smtClean="0"/>
              <a:t>Slide 14:</a:t>
            </a:r>
            <a:r>
              <a:rPr lang="de-DE" sz="1400" dirty="0"/>
              <a:t>	</a:t>
            </a:r>
            <a:r>
              <a:rPr lang="de-DE" sz="1400" dirty="0">
                <a:hlinkClick r:id="rId7"/>
              </a:rPr>
              <a:t>http://</a:t>
            </a:r>
            <a:r>
              <a:rPr lang="de-DE" sz="1400" dirty="0" smtClean="0">
                <a:hlinkClick r:id="rId7"/>
              </a:rPr>
              <a:t>www.bodo-ramelow.de/uploads/pics/lustiges_auto.jpg</a:t>
            </a:r>
            <a:endParaRPr lang="de-DE" sz="1400" dirty="0" smtClean="0"/>
          </a:p>
          <a:p>
            <a:endParaRPr lang="de-DE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1325470" y="0"/>
            <a:ext cx="6493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Credentials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378946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8" b="10943"/>
          <a:stretch/>
        </p:blipFill>
        <p:spPr>
          <a:xfrm>
            <a:off x="3480549" y="3339923"/>
            <a:ext cx="5663451" cy="33084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9772" y="0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 smtClean="0"/>
              <a:t>Motivation</a:t>
            </a:r>
            <a:endParaRPr lang="de-DE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9512" y="747635"/>
            <a:ext cx="5736127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7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56" y="692696"/>
            <a:ext cx="8440688" cy="47525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19772" y="0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 smtClean="0"/>
              <a:t>Motivation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422549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9772" y="0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 smtClean="0"/>
              <a:t>Publications</a:t>
            </a:r>
            <a:endParaRPr lang="de-DE" sz="2400" b="1" dirty="0"/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72360" y="1124744"/>
            <a:ext cx="9071640" cy="438444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000" dirty="0" err="1" smtClean="0"/>
              <a:t>Pudaruth</a:t>
            </a:r>
            <a:r>
              <a:rPr lang="en-US" sz="2000" dirty="0"/>
              <a:t>, S. Predicting the Price of Used Cars using Machine Learning Techniques. </a:t>
            </a:r>
            <a:r>
              <a:rPr lang="en-US" sz="2000" i="1" dirty="0"/>
              <a:t>Int. J. Inf. </a:t>
            </a:r>
            <a:r>
              <a:rPr lang="en-US" sz="2000" i="1" dirty="0" err="1"/>
              <a:t>Comput</a:t>
            </a:r>
            <a:r>
              <a:rPr lang="en-US" sz="2000" i="1" dirty="0"/>
              <a:t>. Technol.</a:t>
            </a:r>
            <a:r>
              <a:rPr lang="en-US" sz="2000" dirty="0"/>
              <a:t> </a:t>
            </a:r>
            <a:r>
              <a:rPr lang="en-US" sz="2000" b="1" dirty="0"/>
              <a:t>4,</a:t>
            </a:r>
            <a:r>
              <a:rPr lang="en-US" sz="2000" dirty="0"/>
              <a:t> 753–764 (2014</a:t>
            </a:r>
            <a:r>
              <a:rPr lang="en-US" sz="2000" dirty="0" smtClean="0"/>
              <a:t>).</a:t>
            </a:r>
          </a:p>
          <a:p>
            <a:pPr marL="857250" lvl="1" indent="-457200"/>
            <a:r>
              <a:rPr lang="en-US" sz="1600" dirty="0" smtClean="0"/>
              <a:t>97 records, </a:t>
            </a:r>
            <a:r>
              <a:rPr lang="de-DE" sz="1600" dirty="0" smtClean="0"/>
              <a:t>r²=0.85</a:t>
            </a:r>
          </a:p>
          <a:p>
            <a:pPr marL="400050" lvl="1" indent="0">
              <a:buNone/>
            </a:pPr>
            <a:endParaRPr lang="de-DE" sz="16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Noor</a:t>
            </a:r>
            <a:r>
              <a:rPr lang="en-US" sz="2000" dirty="0"/>
              <a:t>, K. &amp; Jan, S. Vehicle Price Prediction System using Machine Learning Techniques. 167, 27–31 (2017).</a:t>
            </a:r>
            <a:endParaRPr lang="de-DE" sz="2000" dirty="0" smtClean="0"/>
          </a:p>
          <a:p>
            <a:pPr lvl="1"/>
            <a:r>
              <a:rPr lang="de-DE" sz="1600" dirty="0" smtClean="0"/>
              <a:t>1699 </a:t>
            </a:r>
            <a:r>
              <a:rPr lang="de-DE" sz="1600" dirty="0" err="1" smtClean="0"/>
              <a:t>records</a:t>
            </a:r>
            <a:r>
              <a:rPr lang="de-DE" sz="1600" dirty="0" smtClean="0"/>
              <a:t>, r</a:t>
            </a:r>
            <a:r>
              <a:rPr lang="de-DE" sz="1600" baseline="30000" dirty="0" smtClean="0"/>
              <a:t>2</a:t>
            </a:r>
            <a:r>
              <a:rPr lang="de-DE" sz="1600" dirty="0" smtClean="0"/>
              <a:t>=0.98</a:t>
            </a:r>
            <a:endParaRPr lang="de-DE" sz="2400" dirty="0" smtClean="0"/>
          </a:p>
          <a:p>
            <a:pPr lvl="1"/>
            <a:endParaRPr lang="de-DE" sz="2400" dirty="0"/>
          </a:p>
          <a:p>
            <a:pPr marL="457200" indent="-457200">
              <a:buFont typeface="+mj-lt"/>
              <a:buAutoNum type="arabicPeriod"/>
            </a:pPr>
            <a:r>
              <a:rPr lang="de-DE" sz="2000" dirty="0" err="1" smtClean="0"/>
              <a:t>other</a:t>
            </a:r>
            <a:r>
              <a:rPr lang="de-DE" sz="2000" dirty="0" smtClean="0"/>
              <a:t> </a:t>
            </a:r>
            <a:r>
              <a:rPr lang="de-DE" sz="2000" dirty="0" err="1" smtClean="0"/>
              <a:t>GitHub</a:t>
            </a:r>
            <a:r>
              <a:rPr lang="de-DE" sz="2000" dirty="0" smtClean="0"/>
              <a:t> </a:t>
            </a:r>
            <a:r>
              <a:rPr lang="de-DE" sz="2000" dirty="0" err="1" smtClean="0"/>
              <a:t>projects</a:t>
            </a:r>
            <a:r>
              <a:rPr lang="de-DE" sz="2000" dirty="0" smtClean="0"/>
              <a:t>:</a:t>
            </a:r>
          </a:p>
          <a:p>
            <a:pPr marL="857250" lvl="1" indent="-457200"/>
            <a:r>
              <a:rPr lang="de-DE" sz="1600" dirty="0">
                <a:hlinkClick r:id="rId2"/>
              </a:rPr>
              <a:t>https://</a:t>
            </a:r>
            <a:r>
              <a:rPr lang="de-DE" sz="1600" dirty="0" smtClean="0">
                <a:hlinkClick r:id="rId2"/>
              </a:rPr>
              <a:t>github.com/dkeske/CarPrice</a:t>
            </a:r>
            <a:endParaRPr lang="de-DE" sz="1600" dirty="0" smtClean="0"/>
          </a:p>
          <a:p>
            <a:pPr marL="857250" lvl="1" indent="-457200"/>
            <a:r>
              <a:rPr lang="de-DE" sz="1600" dirty="0">
                <a:hlinkClick r:id="rId3"/>
              </a:rPr>
              <a:t>https://</a:t>
            </a:r>
            <a:r>
              <a:rPr lang="de-DE" sz="1600" dirty="0" smtClean="0">
                <a:hlinkClick r:id="rId3"/>
              </a:rPr>
              <a:t>github.com/celikmustafa89/usedCarDatabase</a:t>
            </a:r>
            <a:endParaRPr lang="de-DE" sz="1600" dirty="0" smtClean="0"/>
          </a:p>
          <a:p>
            <a:pPr marL="857250" lvl="1" indent="-457200"/>
            <a:r>
              <a:rPr lang="de-DE" sz="1600" dirty="0">
                <a:hlinkClick r:id="rId4"/>
              </a:rPr>
              <a:t>https://</a:t>
            </a:r>
            <a:r>
              <a:rPr lang="de-DE" sz="1600" dirty="0" smtClean="0">
                <a:hlinkClick r:id="rId4"/>
              </a:rPr>
              <a:t>github.com/xiaofeifei1800/Car-price-Prediction</a:t>
            </a:r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val="206229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9772" y="0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 smtClean="0"/>
              <a:t>Data Mining</a:t>
            </a:r>
            <a:endParaRPr lang="de-DE" sz="2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9512" y="980728"/>
            <a:ext cx="2809785" cy="550717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3360" r="56142"/>
          <a:stretch/>
        </p:blipFill>
        <p:spPr>
          <a:xfrm>
            <a:off x="3314426" y="908720"/>
            <a:ext cx="4452195" cy="5518348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2533163" y="3861048"/>
            <a:ext cx="781263" cy="0"/>
          </a:xfrm>
          <a:prstGeom prst="straightConnector1">
            <a:avLst/>
          </a:prstGeom>
          <a:ln w="793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048163" y="4784018"/>
            <a:ext cx="1718458" cy="0"/>
          </a:xfrm>
          <a:prstGeom prst="straightConnector1">
            <a:avLst/>
          </a:prstGeom>
          <a:ln w="793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38629" y="3861048"/>
            <a:ext cx="1305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Database</a:t>
            </a:r>
            <a:endParaRPr lang="de-DE" dirty="0"/>
          </a:p>
        </p:txBody>
      </p:sp>
      <p:sp>
        <p:nvSpPr>
          <p:cNvPr id="13" name="Right Brace 12"/>
          <p:cNvSpPr/>
          <p:nvPr/>
        </p:nvSpPr>
        <p:spPr>
          <a:xfrm>
            <a:off x="5645969" y="3140968"/>
            <a:ext cx="330186" cy="3286100"/>
          </a:xfrm>
          <a:prstGeom prst="rightBrace">
            <a:avLst/>
          </a:prstGeom>
          <a:ln w="349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919869" y="4230292"/>
            <a:ext cx="1083382" cy="1083382"/>
          </a:xfrm>
          <a:prstGeom prst="rect">
            <a:avLst/>
          </a:prstGeom>
          <a:ln>
            <a:noFill/>
          </a:ln>
          <a:effectLst/>
        </p:spPr>
      </p:pic>
      <p:sp>
        <p:nvSpPr>
          <p:cNvPr id="28" name="TextBox 27"/>
          <p:cNvSpPr txBox="1"/>
          <p:nvPr/>
        </p:nvSpPr>
        <p:spPr>
          <a:xfrm>
            <a:off x="3855503" y="6287852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smtClean="0"/>
              <a:t>…</a:t>
            </a:r>
            <a:endParaRPr lang="de-DE" sz="2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79586" y="539388"/>
            <a:ext cx="2209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mobile.de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6012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9772" y="0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 smtClean="0"/>
              <a:t>Data Processing</a:t>
            </a:r>
            <a:endParaRPr lang="de-DE" sz="2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1628800"/>
            <a:ext cx="2027656" cy="2027656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9" name="Group 8"/>
          <p:cNvGrpSpPr/>
          <p:nvPr/>
        </p:nvGrpSpPr>
        <p:grpSpPr>
          <a:xfrm>
            <a:off x="6588224" y="2177356"/>
            <a:ext cx="1080120" cy="794175"/>
            <a:chOff x="5868144" y="2420888"/>
            <a:chExt cx="1080120" cy="794175"/>
          </a:xfrm>
        </p:grpSpPr>
        <p:sp>
          <p:nvSpPr>
            <p:cNvPr id="5" name="Rectangle 4"/>
            <p:cNvSpPr/>
            <p:nvPr/>
          </p:nvSpPr>
          <p:spPr>
            <a:xfrm>
              <a:off x="5868144" y="2420888"/>
              <a:ext cx="1080120" cy="216024"/>
            </a:xfrm>
            <a:prstGeom prst="rect">
              <a:avLst/>
            </a:prstGeom>
            <a:solidFill>
              <a:srgbClr val="0000CC"/>
            </a:solidFill>
            <a:ln>
              <a:solidFill>
                <a:srgbClr val="0000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868144" y="2708920"/>
              <a:ext cx="1080120" cy="216024"/>
            </a:xfrm>
            <a:prstGeom prst="rect">
              <a:avLst/>
            </a:prstGeom>
            <a:solidFill>
              <a:srgbClr val="0000CC"/>
            </a:solidFill>
            <a:ln>
              <a:solidFill>
                <a:srgbClr val="0000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tangle 6"/>
            <p:cNvSpPr/>
            <p:nvPr/>
          </p:nvSpPr>
          <p:spPr>
            <a:xfrm>
              <a:off x="5868144" y="2999039"/>
              <a:ext cx="1080120" cy="216024"/>
            </a:xfrm>
            <a:prstGeom prst="rect">
              <a:avLst/>
            </a:prstGeom>
            <a:solidFill>
              <a:srgbClr val="0000CC"/>
            </a:solidFill>
            <a:ln>
              <a:solidFill>
                <a:srgbClr val="0000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11" name="Straight Arrow Connector 10"/>
          <p:cNvCxnSpPr/>
          <p:nvPr/>
        </p:nvCxnSpPr>
        <p:spPr>
          <a:xfrm flipV="1">
            <a:off x="2315688" y="2564904"/>
            <a:ext cx="4176464" cy="47631"/>
          </a:xfrm>
          <a:prstGeom prst="straightConnector1">
            <a:avLst/>
          </a:prstGeom>
          <a:ln w="666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55648" y="1268760"/>
            <a:ext cx="52565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for now: only numerical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Outlier removal (data errors, </a:t>
            </a:r>
            <a:r>
              <a:rPr lang="en-GB" dirty="0" err="1" smtClean="0"/>
              <a:t>oldtimers</a:t>
            </a:r>
            <a:r>
              <a:rPr lang="en-GB" dirty="0" smtClean="0"/>
              <a:t>, </a:t>
            </a:r>
            <a:r>
              <a:rPr lang="en-GB" dirty="0" err="1" smtClean="0"/>
              <a:t>etc</a:t>
            </a:r>
            <a:r>
              <a:rPr lang="en-GB" dirty="0" smtClean="0"/>
              <a:t>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Removal of ads with missing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feature normalization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92152" y="3068960"/>
            <a:ext cx="25202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Features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fuel type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consumption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emission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cubic capacity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power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mileage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year </a:t>
            </a:r>
            <a:r>
              <a:rPr lang="en-GB" dirty="0" smtClean="0"/>
              <a:t>first registered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price &lt; 10.000€</a:t>
            </a:r>
            <a:endParaRPr lang="en-GB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4932040" y="4653136"/>
            <a:ext cx="1296144" cy="24376"/>
          </a:xfrm>
          <a:prstGeom prst="straightConnector1">
            <a:avLst/>
          </a:prstGeom>
          <a:ln w="666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267084" y="4361621"/>
            <a:ext cx="2916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after </a:t>
            </a:r>
            <a:r>
              <a:rPr lang="de-DE" dirty="0" err="1" smtClean="0"/>
              <a:t>preprocessing</a:t>
            </a:r>
            <a:r>
              <a:rPr lang="de-DE" dirty="0" smtClean="0"/>
              <a:t>:</a:t>
            </a:r>
          </a:p>
          <a:p>
            <a:pPr algn="ctr"/>
            <a:r>
              <a:rPr lang="de-DE" dirty="0" smtClean="0"/>
              <a:t>48.072 </a:t>
            </a:r>
            <a:r>
              <a:rPr lang="de-DE" dirty="0" err="1" smtClean="0"/>
              <a:t>car</a:t>
            </a:r>
            <a:r>
              <a:rPr lang="de-DE" dirty="0" smtClean="0"/>
              <a:t> </a:t>
            </a:r>
            <a:r>
              <a:rPr lang="de-DE" dirty="0" err="1" smtClean="0"/>
              <a:t>ads</a:t>
            </a:r>
            <a:endParaRPr lang="de-DE" dirty="0" smtClean="0"/>
          </a:p>
          <a:p>
            <a:pPr algn="ctr"/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de-DE" dirty="0" smtClean="0"/>
              <a:t> 48.072 x 8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matrix</a:t>
            </a:r>
            <a:endParaRPr lang="de-DE" dirty="0"/>
          </a:p>
        </p:txBody>
      </p:sp>
      <p:sp>
        <p:nvSpPr>
          <p:cNvPr id="17" name="TextBox 16"/>
          <p:cNvSpPr txBox="1"/>
          <p:nvPr/>
        </p:nvSpPr>
        <p:spPr>
          <a:xfrm>
            <a:off x="165915" y="3590591"/>
            <a:ext cx="1704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76.972 entries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8773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9772" y="0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Data overview</a:t>
            </a:r>
            <a:endParaRPr lang="en-GB" sz="24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825" y="4666869"/>
            <a:ext cx="2919293" cy="20013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22" y="522751"/>
            <a:ext cx="3017104" cy="200137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0458"/>
            <a:ext cx="2874149" cy="200137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681" y="520137"/>
            <a:ext cx="2964437" cy="200137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353" y="2665498"/>
            <a:ext cx="2919293" cy="200137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767" y="4727679"/>
            <a:ext cx="2881672" cy="200137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656" y="2665498"/>
            <a:ext cx="3092344" cy="200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46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051" y="4672786"/>
            <a:ext cx="3047549" cy="2001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4668280"/>
            <a:ext cx="3047549" cy="2001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6680"/>
            <a:ext cx="3047549" cy="20016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330" y="2662174"/>
            <a:ext cx="3047549" cy="20016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271" y="2666680"/>
            <a:ext cx="3047549" cy="2001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491296"/>
            <a:ext cx="3047549" cy="2001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491296"/>
            <a:ext cx="3047549" cy="20016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519772" y="0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Data overview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5944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2" y="3500438"/>
            <a:ext cx="4766722" cy="31384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25470" y="0"/>
            <a:ext cx="6493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Multivariate linear regression</a:t>
            </a:r>
            <a:endParaRPr lang="en-GB" sz="24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631689"/>
            <a:ext cx="4392487" cy="3003602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155875"/>
              </p:ext>
            </p:extLst>
          </p:nvPr>
        </p:nvGraphicFramePr>
        <p:xfrm>
          <a:off x="5076056" y="2052390"/>
          <a:ext cx="3614596" cy="2896096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807298"/>
                <a:gridCol w="1807298"/>
              </a:tblGrid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7 </a:t>
                      </a:r>
                      <a:r>
                        <a:rPr lang="de-DE" dirty="0" err="1" smtClean="0"/>
                        <a:t>features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r</a:t>
                      </a:r>
                      <a:r>
                        <a:rPr lang="de-DE" baseline="30000" dirty="0" smtClean="0"/>
                        <a:t>2</a:t>
                      </a:r>
                      <a:r>
                        <a:rPr lang="de-DE" dirty="0" smtClean="0"/>
                        <a:t> score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training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73.03%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test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71.06%</a:t>
                      </a:r>
                      <a:endParaRPr lang="de-DE" dirty="0"/>
                    </a:p>
                  </a:txBody>
                  <a:tcPr anchor="ctr"/>
                </a:tc>
              </a:tr>
              <a:tr h="724024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validation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70.99%</a:t>
                      </a:r>
                      <a:endParaRPr lang="de-DE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570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429</Words>
  <Application>Microsoft Office PowerPoint</Application>
  <PresentationFormat>On-screen Show (4:3)</PresentationFormat>
  <Paragraphs>123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MS PGothic</vt:lpstr>
      <vt:lpstr>Arial</vt:lpstr>
      <vt:lpstr>Calibri</vt:lpstr>
      <vt:lpstr>Times New Roman</vt:lpstr>
      <vt:lpstr>ヒラギノ角ゴ Pro W3</vt:lpstr>
      <vt:lpstr>Larissa-Design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Universität Würzburg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Heidi</dc:creator>
  <cp:lastModifiedBy>Florian Zunhammer</cp:lastModifiedBy>
  <cp:revision>738</cp:revision>
  <dcterms:created xsi:type="dcterms:W3CDTF">2015-10-02T08:01:09Z</dcterms:created>
  <dcterms:modified xsi:type="dcterms:W3CDTF">2017-09-15T11:13:26Z</dcterms:modified>
</cp:coreProperties>
</file>

<file path=docProps/thumbnail.jpeg>
</file>